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91" r:id="rId3"/>
    <p:sldId id="293" r:id="rId4"/>
    <p:sldId id="294" r:id="rId5"/>
    <p:sldId id="282" r:id="rId6"/>
    <p:sldId id="283" r:id="rId7"/>
    <p:sldId id="284" r:id="rId8"/>
    <p:sldId id="285" r:id="rId9"/>
    <p:sldId id="287" r:id="rId10"/>
    <p:sldId id="288" r:id="rId11"/>
    <p:sldId id="289" r:id="rId12"/>
    <p:sldId id="298" r:id="rId13"/>
    <p:sldId id="29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BF7444-938B-4D71-871E-34E27F5616FD}" type="datetimeFigureOut">
              <a:rPr lang="en-US" smtClean="0"/>
              <a:t>9/26/2011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DF684-E4A6-418E-90A5-5A0515C206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466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DF684-E4A6-418E-90A5-5A0515C2066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318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8969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969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69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69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69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69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69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69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69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702D6D4-651F-444A-B875-877705BEE70C}" type="slidenum">
              <a:rPr lang="en-US" sz="1200">
                <a:latin typeface="Calibri" pitchFamily="34" charset="0"/>
              </a:rPr>
              <a:pPr algn="r" eaLnBrk="1" hangingPunct="1"/>
              <a:t>3</a:t>
            </a:fld>
            <a:endParaRPr lang="en-US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BCDB-C443-4044-A7F4-D4E6685C04AE}" type="datetimeFigureOut">
              <a:rPr lang="en-US" smtClean="0"/>
              <a:t>9/26/2011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57B7752-66F6-4E76-BD03-B02A9E4AE3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BCDB-C443-4044-A7F4-D4E6685C04AE}" type="datetimeFigureOut">
              <a:rPr lang="en-US" smtClean="0"/>
              <a:t>9/26/2011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B7752-66F6-4E76-BD03-B02A9E4AE39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BCDB-C443-4044-A7F4-D4E6685C04AE}" type="datetimeFigureOut">
              <a:rPr lang="en-US" smtClean="0"/>
              <a:t>9/26/2011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B7752-66F6-4E76-BD03-B02A9E4AE39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BCDB-C443-4044-A7F4-D4E6685C04AE}" type="datetimeFigureOut">
              <a:rPr lang="en-US" smtClean="0"/>
              <a:t>9/26/2011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B7752-66F6-4E76-BD03-B02A9E4AE3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BCDB-C443-4044-A7F4-D4E6685C04AE}" type="datetimeFigureOut">
              <a:rPr lang="en-US" smtClean="0"/>
              <a:t>9/26/2011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57B7752-66F6-4E76-BD03-B02A9E4AE391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BCDB-C443-4044-A7F4-D4E6685C04AE}" type="datetimeFigureOut">
              <a:rPr lang="en-US" smtClean="0"/>
              <a:t>9/26/2011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B7752-66F6-4E76-BD03-B02A9E4AE3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BCDB-C443-4044-A7F4-D4E6685C04AE}" type="datetimeFigureOut">
              <a:rPr lang="en-US" smtClean="0"/>
              <a:t>9/26/2011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B7752-66F6-4E76-BD03-B02A9E4AE3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BCDB-C443-4044-A7F4-D4E6685C04AE}" type="datetimeFigureOut">
              <a:rPr lang="en-US" smtClean="0"/>
              <a:t>9/26/2011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B7752-66F6-4E76-BD03-B02A9E4AE39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BCDB-C443-4044-A7F4-D4E6685C04AE}" type="datetimeFigureOut">
              <a:rPr lang="en-US" smtClean="0"/>
              <a:t>9/26/2011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B7752-66F6-4E76-BD03-B02A9E4AE39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BCDB-C443-4044-A7F4-D4E6685C04AE}" type="datetimeFigureOut">
              <a:rPr lang="en-US" smtClean="0"/>
              <a:t>9/26/2011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B7752-66F6-4E76-BD03-B02A9E4AE3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7BCDB-C443-4044-A7F4-D4E6685C04AE}" type="datetimeFigureOut">
              <a:rPr lang="en-US" smtClean="0"/>
              <a:t>9/26/2011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57B7752-66F6-4E76-BD03-B02A9E4AE3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C27BCDB-C443-4044-A7F4-D4E6685C04AE}" type="datetimeFigureOut">
              <a:rPr lang="en-US" smtClean="0"/>
              <a:t>9/26/2011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57B7752-66F6-4E76-BD03-B02A9E4AE391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tkauley@nihb.org" TargetMode="External"/><Relationship Id="rId2" Type="http://schemas.openxmlformats.org/officeDocument/2006/relationships/hyperlink" Target="mailto:edotomain@nihb.or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sleckey@nihb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905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National Indian Health Board</a:t>
            </a:r>
            <a:endParaRPr lang="en-US" sz="3200" b="1" dirty="0">
              <a:solidFill>
                <a:schemeClr val="tx1"/>
              </a:solidFill>
            </a:endParaRPr>
          </a:p>
          <a:p>
            <a:r>
              <a:rPr lang="en-US" sz="3200" b="1" dirty="0" smtClean="0">
                <a:solidFill>
                  <a:schemeClr val="tx1"/>
                </a:solidFill>
                <a:latin typeface="Gill Sans MT" pitchFamily="34" charset="0"/>
              </a:rPr>
              <a:t>Annual Consumer Conference</a:t>
            </a:r>
          </a:p>
          <a:p>
            <a:r>
              <a:rPr lang="en-US" sz="3200" b="1" dirty="0" smtClean="0">
                <a:solidFill>
                  <a:schemeClr val="tx1"/>
                </a:solidFill>
                <a:latin typeface="Gill Sans MT" pitchFamily="34" charset="0"/>
              </a:rPr>
              <a:t>2011</a:t>
            </a:r>
            <a:endParaRPr lang="en-US" sz="3200" b="1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65870"/>
          </a:xfrm>
        </p:spPr>
        <p:txBody>
          <a:bodyPr>
            <a:normAutofit/>
          </a:bodyPr>
          <a:lstStyle/>
          <a:p>
            <a:r>
              <a:rPr lang="en-US" b="1" dirty="0"/>
              <a:t>American Indian/Alaska Native</a:t>
            </a:r>
            <a:br>
              <a:rPr lang="en-US" b="1" dirty="0"/>
            </a:br>
            <a:r>
              <a:rPr lang="en-US" b="1" dirty="0"/>
              <a:t>Regional Extension Center</a:t>
            </a:r>
            <a:endParaRPr lang="en-US" b="1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54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305800" cy="990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  Area Sub Awards – Current Status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4294967295"/>
          </p:nvPr>
        </p:nvSpPr>
        <p:spPr>
          <a:xfrm>
            <a:off x="228600" y="1143000"/>
            <a:ext cx="8915400" cy="5715000"/>
          </a:xfrm>
        </p:spPr>
        <p:txBody>
          <a:bodyPr/>
          <a:lstStyle/>
          <a:p>
            <a:r>
              <a:rPr lang="en-US" sz="2400" b="1" dirty="0" smtClean="0"/>
              <a:t>United South and Eastern Tribes (USET)</a:t>
            </a:r>
          </a:p>
          <a:p>
            <a:pPr lvl="1"/>
            <a:r>
              <a:rPr lang="en-US" dirty="0" smtClean="0"/>
              <a:t>Nashville Area REC Services</a:t>
            </a:r>
          </a:p>
          <a:p>
            <a:pPr lvl="1"/>
            <a:r>
              <a:rPr lang="en-US" dirty="0" smtClean="0"/>
              <a:t>9-Areas Coverage Zone - RPMS EHR and MU Team</a:t>
            </a:r>
          </a:p>
          <a:p>
            <a:r>
              <a:rPr lang="en-US" sz="2400" b="1" dirty="0" smtClean="0"/>
              <a:t>Alaska Native Tribal Health Corporation (ANTHC)</a:t>
            </a:r>
          </a:p>
          <a:p>
            <a:pPr lvl="1"/>
            <a:r>
              <a:rPr lang="en-US" sz="2400" dirty="0" smtClean="0"/>
              <a:t>Alaska Area REC Services</a:t>
            </a:r>
          </a:p>
          <a:p>
            <a:r>
              <a:rPr lang="en-US" sz="2400" b="1" dirty="0" smtClean="0"/>
              <a:t>California Rural Indian Health Board (CRIHB)</a:t>
            </a:r>
          </a:p>
          <a:p>
            <a:pPr lvl="1"/>
            <a:r>
              <a:rPr lang="en-US" dirty="0" smtClean="0"/>
              <a:t>California Area REC Services</a:t>
            </a:r>
          </a:p>
          <a:p>
            <a:pPr lvl="1"/>
            <a:r>
              <a:rPr lang="en-US" dirty="0" smtClean="0"/>
              <a:t>National Commercial-off-the-Shelf EHR Team</a:t>
            </a:r>
          </a:p>
          <a:p>
            <a:r>
              <a:rPr lang="en-US" sz="2400" b="1" dirty="0" smtClean="0"/>
              <a:t>Northwest Portland Area Indian Health Board (NPAIHB)</a:t>
            </a:r>
          </a:p>
          <a:p>
            <a:pPr lvl="1"/>
            <a:r>
              <a:rPr lang="en-US" sz="2400" dirty="0" smtClean="0"/>
              <a:t>Portland Area REC Services</a:t>
            </a:r>
          </a:p>
        </p:txBody>
      </p:sp>
    </p:spTree>
    <p:extLst>
      <p:ext uri="{BB962C8B-B14F-4D97-AF65-F5344CB8AC3E}">
        <p14:creationId xmlns:p14="http://schemas.microsoft.com/office/powerpoint/2010/main" val="206052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Sub Recipient Awards –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Current Service Areas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219200"/>
            <a:ext cx="3749040" cy="4800600"/>
          </a:xfrm>
        </p:spPr>
        <p:txBody>
          <a:bodyPr>
            <a:normAutofit fontScale="92500" lnSpcReduction="10000"/>
          </a:bodyPr>
          <a:lstStyle/>
          <a:p>
            <a:pPr lvl="1">
              <a:spcBef>
                <a:spcPts val="575"/>
              </a:spcBef>
              <a:buClr>
                <a:schemeClr val="accent1"/>
              </a:buClr>
            </a:pPr>
            <a:endParaRPr lang="en-US" sz="2800" b="1" dirty="0" smtClean="0"/>
          </a:p>
          <a:p>
            <a:pPr lvl="1">
              <a:spcBef>
                <a:spcPts val="575"/>
              </a:spcBef>
              <a:buClr>
                <a:schemeClr val="accent1"/>
              </a:buClr>
            </a:pPr>
            <a:r>
              <a:rPr lang="en-US" sz="2800" b="1" dirty="0" smtClean="0"/>
              <a:t>USET-REC:</a:t>
            </a:r>
          </a:p>
          <a:p>
            <a:pPr lvl="2">
              <a:spcBef>
                <a:spcPts val="575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800" dirty="0" smtClean="0"/>
              <a:t>Albuquerque</a:t>
            </a:r>
          </a:p>
          <a:p>
            <a:pPr lvl="2">
              <a:spcBef>
                <a:spcPts val="575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800" dirty="0" smtClean="0"/>
              <a:t>Aberdeen</a:t>
            </a:r>
          </a:p>
          <a:p>
            <a:pPr lvl="2">
              <a:spcBef>
                <a:spcPts val="575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800" dirty="0" smtClean="0"/>
              <a:t>Billings</a:t>
            </a:r>
          </a:p>
          <a:p>
            <a:pPr lvl="2">
              <a:spcBef>
                <a:spcPts val="575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800" dirty="0" smtClean="0"/>
              <a:t>Bemidji</a:t>
            </a:r>
          </a:p>
          <a:p>
            <a:pPr lvl="2">
              <a:spcBef>
                <a:spcPts val="575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800" dirty="0" smtClean="0"/>
              <a:t>Navajo</a:t>
            </a:r>
          </a:p>
          <a:p>
            <a:pPr lvl="2">
              <a:spcBef>
                <a:spcPts val="575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800" dirty="0" smtClean="0"/>
              <a:t>Nashville</a:t>
            </a:r>
          </a:p>
          <a:p>
            <a:pPr lvl="2">
              <a:spcBef>
                <a:spcPts val="575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800" dirty="0" smtClean="0"/>
              <a:t>Oklahoma</a:t>
            </a:r>
          </a:p>
          <a:p>
            <a:pPr lvl="2">
              <a:spcBef>
                <a:spcPts val="575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800" dirty="0" smtClean="0"/>
              <a:t>Phoenix</a:t>
            </a:r>
          </a:p>
          <a:p>
            <a:pPr lvl="2">
              <a:spcBef>
                <a:spcPts val="575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800" dirty="0" smtClean="0"/>
              <a:t>Tucson</a:t>
            </a:r>
          </a:p>
          <a:p>
            <a:endParaRPr lang="en-US" sz="2400" dirty="0" smtClean="0"/>
          </a:p>
        </p:txBody>
      </p:sp>
      <p:sp>
        <p:nvSpPr>
          <p:cNvPr id="1229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733800" y="1219200"/>
            <a:ext cx="5105400" cy="5181600"/>
          </a:xfrm>
        </p:spPr>
        <p:txBody>
          <a:bodyPr>
            <a:normAutofit fontScale="92500" lnSpcReduction="10000"/>
          </a:bodyPr>
          <a:lstStyle/>
          <a:p>
            <a:pPr lvl="2">
              <a:buFontTx/>
              <a:buNone/>
            </a:pPr>
            <a:endParaRPr lang="en-US" sz="2600" b="1" dirty="0" smtClean="0">
              <a:solidFill>
                <a:schemeClr val="tx1"/>
              </a:solidFill>
            </a:endParaRPr>
          </a:p>
          <a:p>
            <a:pPr lvl="2">
              <a:buFontTx/>
              <a:buNone/>
            </a:pPr>
            <a:r>
              <a:rPr lang="en-US" sz="2600" b="1" dirty="0" smtClean="0">
                <a:solidFill>
                  <a:schemeClr val="tx1"/>
                </a:solidFill>
              </a:rPr>
              <a:t>Alaska Native Tribal</a:t>
            </a:r>
          </a:p>
          <a:p>
            <a:pPr lvl="2">
              <a:buFontTx/>
              <a:buNone/>
            </a:pPr>
            <a:r>
              <a:rPr lang="en-US" sz="2600" b="1" dirty="0" smtClean="0">
                <a:solidFill>
                  <a:schemeClr val="tx1"/>
                </a:solidFill>
              </a:rPr>
              <a:t>Health Consortium</a:t>
            </a:r>
          </a:p>
          <a:p>
            <a:pPr lvl="2">
              <a:buFontTx/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(ANTHC-REC)</a:t>
            </a:r>
          </a:p>
          <a:p>
            <a:pPr lvl="2"/>
            <a:r>
              <a:rPr lang="en-US" sz="2400" dirty="0" smtClean="0">
                <a:solidFill>
                  <a:schemeClr val="tx1"/>
                </a:solidFill>
              </a:rPr>
              <a:t>Alaska Area</a:t>
            </a:r>
          </a:p>
          <a:p>
            <a:pPr lvl="2">
              <a:buFontTx/>
              <a:buNone/>
            </a:pPr>
            <a:r>
              <a:rPr lang="en-US" sz="2600" b="1" dirty="0" smtClean="0">
                <a:solidFill>
                  <a:schemeClr val="tx1"/>
                </a:solidFill>
              </a:rPr>
              <a:t>California Rural</a:t>
            </a:r>
          </a:p>
          <a:p>
            <a:pPr lvl="2">
              <a:buFontTx/>
              <a:buNone/>
            </a:pPr>
            <a:r>
              <a:rPr lang="en-US" sz="2600" b="1" dirty="0" smtClean="0">
                <a:solidFill>
                  <a:schemeClr val="tx1"/>
                </a:solidFill>
              </a:rPr>
              <a:t>Indian Health</a:t>
            </a:r>
          </a:p>
          <a:p>
            <a:pPr lvl="2">
              <a:buFontTx/>
              <a:buNone/>
            </a:pPr>
            <a:r>
              <a:rPr lang="en-US" sz="2600" b="1" dirty="0" smtClean="0">
                <a:solidFill>
                  <a:schemeClr val="tx1"/>
                </a:solidFill>
              </a:rPr>
              <a:t>Board (CRIHB-REC)</a:t>
            </a:r>
          </a:p>
          <a:p>
            <a:pPr lvl="2"/>
            <a:r>
              <a:rPr lang="en-US" sz="2400" dirty="0" smtClean="0">
                <a:solidFill>
                  <a:schemeClr val="tx1"/>
                </a:solidFill>
              </a:rPr>
              <a:t>California Area</a:t>
            </a:r>
          </a:p>
          <a:p>
            <a:pPr lvl="2">
              <a:buFontTx/>
              <a:buNone/>
            </a:pPr>
            <a:r>
              <a:rPr lang="en-US" sz="2600" b="1" dirty="0" smtClean="0">
                <a:solidFill>
                  <a:schemeClr val="tx1"/>
                </a:solidFill>
              </a:rPr>
              <a:t>Northwest Portland</a:t>
            </a:r>
          </a:p>
          <a:p>
            <a:pPr lvl="2">
              <a:buFontTx/>
              <a:buNone/>
            </a:pPr>
            <a:r>
              <a:rPr lang="en-US" sz="2600" b="1" dirty="0" smtClean="0">
                <a:solidFill>
                  <a:schemeClr val="tx1"/>
                </a:solidFill>
              </a:rPr>
              <a:t>Area Indian Health</a:t>
            </a:r>
          </a:p>
          <a:p>
            <a:pPr lvl="2">
              <a:buFontTx/>
              <a:buNone/>
            </a:pPr>
            <a:r>
              <a:rPr lang="en-US" sz="2600" b="1" dirty="0" smtClean="0">
                <a:solidFill>
                  <a:schemeClr val="tx1"/>
                </a:solidFill>
              </a:rPr>
              <a:t>Board (NPAIHB-REC)</a:t>
            </a:r>
          </a:p>
          <a:p>
            <a:pPr lvl="2"/>
            <a:r>
              <a:rPr lang="en-US" sz="2400" dirty="0" smtClean="0">
                <a:solidFill>
                  <a:schemeClr val="tx1"/>
                </a:solidFill>
              </a:rPr>
              <a:t>Portland Area</a:t>
            </a:r>
          </a:p>
        </p:txBody>
      </p:sp>
    </p:spTree>
    <p:extLst>
      <p:ext uri="{BB962C8B-B14F-4D97-AF65-F5344CB8AC3E}">
        <p14:creationId xmlns:p14="http://schemas.microsoft.com/office/powerpoint/2010/main" val="74500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Electronic Health Records</a:t>
            </a:r>
            <a:endParaRPr lang="en-US" b="1" dirty="0" smtClean="0">
              <a:solidFill>
                <a:srgbClr val="0070C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/>
              <a:t>Patient-centered, collaborative care</a:t>
            </a:r>
          </a:p>
          <a:p>
            <a:pPr>
              <a:lnSpc>
                <a:spcPct val="90000"/>
              </a:lnSpc>
            </a:pPr>
            <a:r>
              <a:rPr lang="en-US" sz="3600" dirty="0" smtClean="0"/>
              <a:t>Improved patient information, better health care decisions</a:t>
            </a:r>
          </a:p>
          <a:p>
            <a:pPr>
              <a:lnSpc>
                <a:spcPct val="90000"/>
              </a:lnSpc>
            </a:pPr>
            <a:r>
              <a:rPr lang="en-US" sz="3600" dirty="0" smtClean="0"/>
              <a:t>Improved clinical decision support tools</a:t>
            </a:r>
          </a:p>
          <a:p>
            <a:pPr>
              <a:lnSpc>
                <a:spcPct val="90000"/>
              </a:lnSpc>
            </a:pPr>
            <a:r>
              <a:rPr lang="en-US" sz="3600" dirty="0" smtClean="0"/>
              <a:t>Focus on prevention and wellness</a:t>
            </a:r>
          </a:p>
          <a:p>
            <a:pPr>
              <a:lnSpc>
                <a:spcPct val="90000"/>
              </a:lnSpc>
            </a:pPr>
            <a:endParaRPr lang="en-US" sz="3200" dirty="0" smtClean="0"/>
          </a:p>
          <a:p>
            <a:pPr>
              <a:lnSpc>
                <a:spcPct val="90000"/>
              </a:lnSpc>
            </a:pPr>
            <a:endParaRPr lang="en-US" sz="3200" dirty="0" smtClean="0"/>
          </a:p>
          <a:p>
            <a:pPr>
              <a:lnSpc>
                <a:spcPct val="90000"/>
              </a:lnSpc>
            </a:pPr>
            <a:endParaRPr lang="en-US" sz="32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9589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72390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b="1" dirty="0" smtClean="0">
                <a:solidFill>
                  <a:srgbClr val="0070C0"/>
                </a:solidFill>
              </a:rPr>
              <a:t>NIHB REC Contacts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4294967295"/>
          </p:nvPr>
        </p:nvSpPr>
        <p:spPr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Evangelyn Dotomain, NIHB Deputy Director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>
                <a:hlinkClick r:id="rId2"/>
              </a:rPr>
              <a:t>edotomain@nihb.org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(202) 507-4070</a:t>
            </a:r>
          </a:p>
          <a:p>
            <a:endParaRPr lang="en-US" dirty="0" smtClean="0"/>
          </a:p>
          <a:p>
            <a:r>
              <a:rPr lang="en-US" dirty="0" smtClean="0"/>
              <a:t>Tom Kauley, NIHB REC Consultant </a:t>
            </a:r>
          </a:p>
          <a:p>
            <a:pPr>
              <a:buFontTx/>
              <a:buNone/>
            </a:pPr>
            <a:r>
              <a:rPr lang="en-US" dirty="0" smtClean="0"/>
              <a:t>	 </a:t>
            </a:r>
            <a:r>
              <a:rPr lang="en-US" dirty="0" smtClean="0">
                <a:solidFill>
                  <a:srgbClr val="0000FF"/>
                </a:solidFill>
                <a:hlinkClick r:id="rId3"/>
              </a:rPr>
              <a:t>tkauley@nihb.org</a:t>
            </a:r>
            <a:endParaRPr lang="en-US" dirty="0" smtClean="0">
              <a:solidFill>
                <a:srgbClr val="0000FF"/>
              </a:solidFill>
            </a:endParaRPr>
          </a:p>
          <a:p>
            <a:pPr>
              <a:buFontTx/>
              <a:buNone/>
            </a:pPr>
            <a:r>
              <a:rPr lang="en-US" dirty="0" smtClean="0"/>
              <a:t>	(505) 977-6053 </a:t>
            </a:r>
          </a:p>
          <a:p>
            <a:endParaRPr lang="en-US" dirty="0" smtClean="0"/>
          </a:p>
          <a:p>
            <a:r>
              <a:rPr lang="en-US" dirty="0" smtClean="0"/>
              <a:t>Shawn Leckey, REC Deputy Director </a:t>
            </a:r>
          </a:p>
          <a:p>
            <a:pPr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hlinkClick r:id="rId4"/>
              </a:rPr>
              <a:t>sleckey@nihb.org</a:t>
            </a: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   (202) 507-4079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510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What is Health </a:t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Information Technology?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r>
              <a:rPr lang="en-US" sz="3200" dirty="0"/>
              <a:t>Use </a:t>
            </a:r>
            <a:r>
              <a:rPr lang="en-US" sz="3200" dirty="0" smtClean="0"/>
              <a:t>of Electronic </a:t>
            </a:r>
            <a:r>
              <a:rPr lang="en-US" sz="3200" dirty="0"/>
              <a:t>Health Records and Health Information Exchange Networks to Improve </a:t>
            </a:r>
            <a:r>
              <a:rPr lang="en-US" sz="3200" dirty="0" smtClean="0"/>
              <a:t>    Patient </a:t>
            </a:r>
            <a:r>
              <a:rPr lang="en-US" sz="3200" dirty="0"/>
              <a:t>Care:</a:t>
            </a:r>
          </a:p>
          <a:p>
            <a:pPr lvl="1"/>
            <a:r>
              <a:rPr lang="en-US" sz="2800" dirty="0"/>
              <a:t>Produce accurate and complete information about a patient’s health care</a:t>
            </a:r>
          </a:p>
          <a:p>
            <a:pPr lvl="1"/>
            <a:r>
              <a:rPr lang="en-US" sz="2800" dirty="0"/>
              <a:t>Improve coordination of </a:t>
            </a:r>
            <a:r>
              <a:rPr lang="en-US" sz="2800" dirty="0" smtClean="0"/>
              <a:t>care </a:t>
            </a:r>
            <a:r>
              <a:rPr lang="en-US" sz="2800" dirty="0"/>
              <a:t>between providers</a:t>
            </a:r>
          </a:p>
          <a:p>
            <a:pPr lvl="1"/>
            <a:r>
              <a:rPr lang="en-US" sz="2800" dirty="0"/>
              <a:t>Establish networks to securely share patient information</a:t>
            </a:r>
          </a:p>
          <a:p>
            <a:pPr lvl="1"/>
            <a:r>
              <a:rPr lang="en-US" sz="2800" dirty="0"/>
              <a:t>Improve outcomes for prevention and wellness initiatives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545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79248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Two Unique Programs –  Common Goal</a:t>
            </a:r>
            <a:br>
              <a:rPr lang="en-US" sz="3200" b="1" dirty="0" smtClean="0">
                <a:solidFill>
                  <a:srgbClr val="0070C0"/>
                </a:solidFill>
              </a:rPr>
            </a:br>
            <a:r>
              <a:rPr lang="en-US" sz="3200" b="1" dirty="0" smtClean="0">
                <a:solidFill>
                  <a:srgbClr val="0070C0"/>
                </a:solidFill>
              </a:rPr>
              <a:t>Improving Patient Care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381000" y="1219200"/>
            <a:ext cx="4114800" cy="5410200"/>
          </a:xfrm>
        </p:spPr>
        <p:txBody>
          <a:bodyPr>
            <a:normAutofit/>
          </a:bodyPr>
          <a:lstStyle/>
          <a:p>
            <a:pPr>
              <a:buFontTx/>
              <a:buNone/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Regional Extension Center</a:t>
            </a:r>
          </a:p>
          <a:p>
            <a:pPr>
              <a:buFontTx/>
              <a:buNone/>
              <a:defRPr/>
            </a:pPr>
            <a:endParaRPr lang="en-US" dirty="0" smtClean="0">
              <a:solidFill>
                <a:srgbClr val="756525"/>
              </a:solidFill>
            </a:endParaRPr>
          </a:p>
          <a:p>
            <a:pPr>
              <a:buFontTx/>
              <a:buNone/>
              <a:defRPr/>
            </a:pPr>
            <a:endParaRPr lang="en-US" dirty="0" smtClean="0">
              <a:solidFill>
                <a:srgbClr val="756525"/>
              </a:solidFill>
            </a:endParaRPr>
          </a:p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Program administered by the Office of the National Coordinator for Health Information Technology (ONC).</a:t>
            </a:r>
            <a:endParaRPr lang="en-US" sz="2400" dirty="0" smtClean="0">
              <a:solidFill>
                <a:srgbClr val="756525"/>
              </a:solidFill>
            </a:endParaRPr>
          </a:p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Provide support services to assist Primary Care Providers in adopting Electronic Health Records (EHRs) and become meaningful users of EHRs.</a:t>
            </a:r>
          </a:p>
          <a:p>
            <a:pPr>
              <a:defRPr/>
            </a:pP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4648200" y="1219200"/>
            <a:ext cx="4267200" cy="5334000"/>
          </a:xfrm>
        </p:spPr>
        <p:txBody>
          <a:bodyPr>
            <a:normAutofit/>
          </a:bodyPr>
          <a:lstStyle/>
          <a:p>
            <a:pPr>
              <a:buFontTx/>
              <a:buNone/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EHR Incentive Program</a:t>
            </a:r>
          </a:p>
          <a:p>
            <a:pPr>
              <a:buFontTx/>
              <a:buNone/>
              <a:defRPr/>
            </a:pPr>
            <a:endParaRPr lang="en-US" sz="3200" dirty="0" smtClean="0">
              <a:solidFill>
                <a:srgbClr val="756525"/>
              </a:solidFill>
            </a:endParaRPr>
          </a:p>
          <a:p>
            <a:pPr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Program administered by the Centers for Medicare and Medicaid Services (CMS).</a:t>
            </a:r>
          </a:p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Provide incentive payments to eligible professionals and hospitals as they adopt, implement, upgrade or demonstrate meaningful use of certified EHR technology.</a:t>
            </a:r>
          </a:p>
          <a:p>
            <a:pPr>
              <a:defRPr/>
            </a:pPr>
            <a:endParaRPr lang="en-US" sz="2400" dirty="0" smtClean="0">
              <a:solidFill>
                <a:srgbClr val="756525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4495800" y="1143000"/>
            <a:ext cx="0" cy="548640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8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76400"/>
            <a:ext cx="3276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76400"/>
            <a:ext cx="41576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8983884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458200" cy="10668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  Health Information Technology </a:t>
            </a:r>
            <a:br>
              <a:rPr lang="en-US" sz="3200" b="1" dirty="0" smtClean="0">
                <a:solidFill>
                  <a:srgbClr val="0070C0"/>
                </a:solidFill>
              </a:rPr>
            </a:br>
            <a:r>
              <a:rPr lang="en-US" sz="3200" b="1" dirty="0" smtClean="0">
                <a:solidFill>
                  <a:srgbClr val="0070C0"/>
                </a:solidFill>
              </a:rPr>
              <a:t>  Extension Centers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 smtClean="0"/>
              <a:t>In 2010, the Office of the National Coordinator for Health IT (ONC) funded 62 HITECH Regional Extension Centers (RECs) in every geographic region of the U.S.</a:t>
            </a:r>
            <a:r>
              <a:rPr lang="en-US" sz="3200" b="1" dirty="0" smtClean="0"/>
              <a:t>  Most RECs serve a single state.</a:t>
            </a:r>
            <a:endParaRPr lang="en-US" sz="3200" dirty="0" smtClean="0"/>
          </a:p>
          <a:p>
            <a:pPr>
              <a:lnSpc>
                <a:spcPct val="90000"/>
              </a:lnSpc>
            </a:pPr>
            <a:endParaRPr lang="en-US" sz="3200" dirty="0" smtClean="0"/>
          </a:p>
          <a:p>
            <a:pPr>
              <a:lnSpc>
                <a:spcPct val="90000"/>
              </a:lnSpc>
            </a:pPr>
            <a:r>
              <a:rPr lang="en-US" sz="3200" dirty="0" smtClean="0"/>
              <a:t>NIHB is establishing the </a:t>
            </a:r>
            <a:r>
              <a:rPr lang="en-US" sz="3200" b="1" u="sng" dirty="0" smtClean="0"/>
              <a:t>only National REC</a:t>
            </a:r>
            <a:r>
              <a:rPr lang="en-US" sz="3200" dirty="0" smtClean="0"/>
              <a:t> serving Tribes and Urban Indian populations located in 37 states throughout the U.S. – the American Indian/Alaska Native (AI/AN) REC.</a:t>
            </a:r>
          </a:p>
          <a:p>
            <a:pPr>
              <a:lnSpc>
                <a:spcPct val="90000"/>
              </a:lnSpc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15716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24936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Primary Purpose of HITECH </a:t>
            </a:r>
            <a:r>
              <a:rPr lang="en-US" sz="3600" b="1" dirty="0" smtClean="0">
                <a:solidFill>
                  <a:srgbClr val="0070C0"/>
                </a:solidFill>
              </a:rPr>
              <a:t>Regional Extension Centers</a:t>
            </a:r>
            <a:endParaRPr lang="en-US" sz="3600" b="1" dirty="0" smtClean="0">
              <a:solidFill>
                <a:srgbClr val="0070C0"/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endParaRPr lang="en-US" sz="3200" dirty="0" smtClean="0">
              <a:solidFill>
                <a:schemeClr val="tx1"/>
              </a:solidFill>
            </a:endParaRPr>
          </a:p>
          <a:p>
            <a:r>
              <a:rPr lang="en-US" sz="3200" dirty="0" smtClean="0">
                <a:solidFill>
                  <a:schemeClr val="tx1"/>
                </a:solidFill>
              </a:rPr>
              <a:t>Established </a:t>
            </a:r>
            <a:r>
              <a:rPr lang="en-US" sz="3200" dirty="0" smtClean="0">
                <a:solidFill>
                  <a:schemeClr val="tx1"/>
                </a:solidFill>
              </a:rPr>
              <a:t>to ensure that Primary Care Providers receive technical health IT services to support implementation of Electronic Health Records and achieve Meaningful Use of Electronic Health Records.</a:t>
            </a:r>
          </a:p>
        </p:txBody>
      </p:sp>
    </p:spTree>
    <p:extLst>
      <p:ext uri="{BB962C8B-B14F-4D97-AF65-F5344CB8AC3E}">
        <p14:creationId xmlns:p14="http://schemas.microsoft.com/office/powerpoint/2010/main" val="251829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207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Primary Purpose of NIHB REC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Administer and provide NIHB REC funds to support delivery of technical health IT services to healthcare facilities serving Tribes and urban Indian populations across the U.S.</a:t>
            </a:r>
          </a:p>
          <a:p>
            <a:r>
              <a:rPr lang="en-US" sz="3200" dirty="0" smtClean="0"/>
              <a:t>NIHB REC will fund delivery of health IT services to Primary Care Providers working in IHS, Tribal and Urban Indian health facilities.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9466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Collective Responsibility -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Health IT in Tribal Communities 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3200" dirty="0" smtClean="0"/>
              <a:t>NIHB needs the support of:</a:t>
            </a:r>
          </a:p>
          <a:p>
            <a:r>
              <a:rPr lang="en-US" sz="2800" dirty="0" smtClean="0"/>
              <a:t>Tribal Leaders</a:t>
            </a:r>
          </a:p>
          <a:p>
            <a:r>
              <a:rPr lang="en-US" sz="2800" dirty="0" smtClean="0"/>
              <a:t>Indian Health Service</a:t>
            </a:r>
          </a:p>
          <a:p>
            <a:r>
              <a:rPr lang="en-US" sz="2800" dirty="0" smtClean="0"/>
              <a:t>Area Indian Health Boards </a:t>
            </a:r>
          </a:p>
          <a:p>
            <a:r>
              <a:rPr lang="en-US" sz="2800" dirty="0" smtClean="0"/>
              <a:t>Regional Tribal Health Organizations </a:t>
            </a:r>
          </a:p>
          <a:p>
            <a:r>
              <a:rPr lang="en-US" sz="2800" dirty="0" smtClean="0"/>
              <a:t>Urban Indian </a:t>
            </a:r>
            <a:r>
              <a:rPr lang="en-US" sz="2800" dirty="0" smtClean="0"/>
              <a:t>Health </a:t>
            </a:r>
            <a:r>
              <a:rPr lang="en-US" sz="2800" dirty="0" smtClean="0"/>
              <a:t>Organizations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5898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7924800" cy="12954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Why Should Tribal Health Organizations Support AI/AN National REC Activities?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/>
              <a:t>Build local capacity to implement and manage health IT systems.</a:t>
            </a:r>
          </a:p>
          <a:p>
            <a:r>
              <a:rPr lang="en-US" sz="3200" dirty="0" smtClean="0"/>
              <a:t>Support </a:t>
            </a:r>
            <a:r>
              <a:rPr lang="en-US" sz="3200" dirty="0" smtClean="0"/>
              <a:t>implementation of local health IT service delivery structures</a:t>
            </a:r>
            <a:r>
              <a:rPr lang="en-US" sz="3200" dirty="0" smtClean="0"/>
              <a:t>.</a:t>
            </a:r>
          </a:p>
          <a:p>
            <a:r>
              <a:rPr lang="en-US" sz="3200" dirty="0"/>
              <a:t>Develop local health IT workforce to serve future Tribal needs. </a:t>
            </a: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11939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How Will NIHB Deliver REC Services?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47800"/>
            <a:ext cx="82296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 smtClean="0"/>
              <a:t>Area Sub Awards will be provided to eligible Tribal Health Organizations to implement local NIHB REC services.</a:t>
            </a:r>
          </a:p>
          <a:p>
            <a:pPr>
              <a:lnSpc>
                <a:spcPct val="90000"/>
              </a:lnSpc>
            </a:pPr>
            <a:endParaRPr lang="en-US" sz="3200" dirty="0" smtClean="0"/>
          </a:p>
          <a:p>
            <a:pPr>
              <a:lnSpc>
                <a:spcPct val="90000"/>
              </a:lnSpc>
            </a:pPr>
            <a:r>
              <a:rPr lang="en-US" sz="3200" dirty="0" smtClean="0"/>
              <a:t>Using award funds, Area Sub Awardees may choose to deploy their own staff or sub contract for the services of health IT specialists.</a:t>
            </a:r>
          </a:p>
          <a:p>
            <a:pPr>
              <a:lnSpc>
                <a:spcPct val="90000"/>
              </a:lnSpc>
            </a:pPr>
            <a:endParaRPr lang="en-US" sz="3200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4000" dirty="0" smtClean="0"/>
          </a:p>
          <a:p>
            <a:pPr>
              <a:lnSpc>
                <a:spcPct val="90000"/>
              </a:lnSpc>
            </a:pP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401870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238</TotalTime>
  <Words>572</Words>
  <Application>Microsoft Office PowerPoint</Application>
  <PresentationFormat>On-screen Show (4:3)</PresentationFormat>
  <Paragraphs>107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Equity</vt:lpstr>
      <vt:lpstr>American Indian/Alaska Native Regional Extension Center</vt:lpstr>
      <vt:lpstr>What is Health  Information Technology?</vt:lpstr>
      <vt:lpstr>Two Unique Programs –  Common Goal Improving Patient Care</vt:lpstr>
      <vt:lpstr>  Health Information Technology    Extension Centers</vt:lpstr>
      <vt:lpstr>Primary Purpose of HITECH Regional Extension Centers</vt:lpstr>
      <vt:lpstr>Primary Purpose of NIHB REC</vt:lpstr>
      <vt:lpstr>Collective Responsibility -  Health IT in Tribal Communities </vt:lpstr>
      <vt:lpstr>Why Should Tribal Health Organizations Support AI/AN National REC Activities?</vt:lpstr>
      <vt:lpstr> How Will NIHB Deliver REC Services?</vt:lpstr>
      <vt:lpstr>  Area Sub Awards – Current Status</vt:lpstr>
      <vt:lpstr>Sub Recipient Awards –  Current Service Areas</vt:lpstr>
      <vt:lpstr>Electronic Health Records</vt:lpstr>
      <vt:lpstr>        NIHB REC Contacts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NIHB ACC CRM  Sept 2011</dc:title>
  <dc:creator>Shawn Leckey</dc:creator>
  <cp:lastModifiedBy>TomK</cp:lastModifiedBy>
  <cp:revision>36</cp:revision>
  <dcterms:created xsi:type="dcterms:W3CDTF">2011-09-16T15:06:18Z</dcterms:created>
  <dcterms:modified xsi:type="dcterms:W3CDTF">2011-09-27T06:07:04Z</dcterms:modified>
</cp:coreProperties>
</file>